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82" r:id="rId2"/>
    <p:sldId id="258" r:id="rId3"/>
    <p:sldId id="284" r:id="rId4"/>
    <p:sldId id="286" r:id="rId5"/>
    <p:sldId id="291" r:id="rId6"/>
    <p:sldId id="287" r:id="rId7"/>
    <p:sldId id="290" r:id="rId8"/>
    <p:sldId id="285" r:id="rId9"/>
    <p:sldId id="283" r:id="rId10"/>
    <p:sldId id="288" r:id="rId11"/>
    <p:sldId id="289" r:id="rId12"/>
  </p:sldIdLst>
  <p:sldSz cx="9144000" cy="6858000" type="screen4x3"/>
  <p:notesSz cx="6797675" cy="9928225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91" autoAdjust="0"/>
  </p:normalViewPr>
  <p:slideViewPr>
    <p:cSldViewPr>
      <p:cViewPr>
        <p:scale>
          <a:sx n="99" d="100"/>
          <a:sy n="99" d="100"/>
        </p:scale>
        <p:origin x="-197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DF998E40-7153-4890-984F-B2DCA4F965E1}" type="datetimeFigureOut">
              <a:rPr lang="da-DK" smtClean="0"/>
              <a:t>23-10-2017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0546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955" y="9430546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5C8860E3-0EC9-4F22-9277-6C5152700A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0582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1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411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10BCE12B-9D92-4C20-8C38-192106BEA364}" type="datetimeFigureOut">
              <a:rPr lang="da-DK" smtClean="0"/>
              <a:t>23-10-2017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6" tIns="45712" rIns="91426" bIns="45712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6411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6411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FD3F9698-A4DE-407B-9ABE-56E8C161C66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298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9752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246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6729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66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  <a:p>
            <a:endParaRPr lang="da-DK" dirty="0" smtClean="0"/>
          </a:p>
          <a:p>
            <a:r>
              <a:rPr lang="da-DK" dirty="0" smtClean="0"/>
              <a:t>Dialog retter</a:t>
            </a:r>
            <a:r>
              <a:rPr lang="da-DK" baseline="0" dirty="0" smtClean="0"/>
              <a:t> sig </a:t>
            </a:r>
            <a:r>
              <a:rPr lang="da-DK" b="0" baseline="0" dirty="0" smtClean="0"/>
              <a:t>ikke</a:t>
            </a:r>
            <a:r>
              <a:rPr lang="da-DK" baseline="0" dirty="0" smtClean="0"/>
              <a:t> mod kost, rygning og alkohol.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Vigtigt at være OBS på, at denne dialog ikke ændrer ved, at Arbejdstilsynet kontrollerer arbejdsmiljøet og afgiver </a:t>
            </a:r>
            <a:r>
              <a:rPr lang="da-DK" baseline="0" dirty="0" smtClean="0"/>
              <a:t>påbud m.m., </a:t>
            </a:r>
            <a:r>
              <a:rPr lang="da-DK" baseline="0" dirty="0" smtClean="0"/>
              <a:t>når der konstateres forhold som er sikkerheds- og sundhedsmæssigt uforsvarlige.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47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Fastholdelse:</a:t>
            </a:r>
          </a:p>
          <a:p>
            <a:endParaRPr lang="da-DK" dirty="0" smtClean="0"/>
          </a:p>
          <a:p>
            <a:r>
              <a:rPr lang="da-DK" dirty="0" smtClean="0"/>
              <a:t>Fokus</a:t>
            </a:r>
            <a:r>
              <a:rPr lang="da-DK" baseline="0" dirty="0" smtClean="0"/>
              <a:t> på godt</a:t>
            </a:r>
            <a:r>
              <a:rPr lang="da-DK" dirty="0" smtClean="0"/>
              <a:t> psykisk arbejdsmiljø  for fx den</a:t>
            </a:r>
            <a:r>
              <a:rPr lang="da-DK" baseline="0" dirty="0" smtClean="0"/>
              <a:t> der skal fastholdes, men også andre. Nøgleværdier kan typisk være: Åbenhed, dialog om muligheder og udfordringer, samt viden om hvor man henvender sig til, hvis der opstår problemer.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775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0313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2103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73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3247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Fremtidens</a:t>
            </a:r>
            <a:r>
              <a:rPr lang="da-DK" baseline="0" dirty="0" smtClean="0"/>
              <a:t> arbejdsmiljø 2020  (fra marts 2010) – blev </a:t>
            </a:r>
            <a:r>
              <a:rPr lang="da-DK" baseline="0" dirty="0" smtClean="0"/>
              <a:t>bl.a. skrevet </a:t>
            </a:r>
            <a:r>
              <a:rPr lang="da-DK" baseline="0" dirty="0" smtClean="0"/>
              <a:t>til brug for forligspartierne, da de skulle beslutte planen for </a:t>
            </a:r>
            <a:r>
              <a:rPr lang="da-DK" baseline="0" dirty="0" err="1" smtClean="0"/>
              <a:t>AT´s</a:t>
            </a:r>
            <a:r>
              <a:rPr lang="da-DK" baseline="0" dirty="0" smtClean="0"/>
              <a:t> mål og fokusområder for årene 2012 – 2020</a:t>
            </a:r>
          </a:p>
          <a:p>
            <a:r>
              <a:rPr lang="da-DK" dirty="0" smtClean="0"/>
              <a:t>Overvejelser i rapporten:</a:t>
            </a:r>
          </a:p>
          <a:p>
            <a:r>
              <a:rPr lang="da-DK" b="1" dirty="0" smtClean="0"/>
              <a:t>Forskning </a:t>
            </a:r>
            <a:r>
              <a:rPr lang="da-DK" b="1" dirty="0" smtClean="0"/>
              <a:t>– Arbejdsmedicinsk Enhed, Aalborg  ” Aldring og fysisk betonet arbejde ” og NFA ”Betydning af fysisk og psykisk arbejdsmiljø gennem arbejdslivet og individuelle ressourcer midt i livet for fastholdelse af seniorer på arbejdsmarkedet”  </a:t>
            </a:r>
            <a:r>
              <a:rPr lang="da-DK" b="0" dirty="0" smtClean="0"/>
              <a:t>https://</a:t>
            </a:r>
            <a:r>
              <a:rPr lang="da-DK" b="0" dirty="0" smtClean="0"/>
              <a:t>arbejdstilsynet.dk/da/om%20arbejdstilsynet/arbejdsmiljoforskningsfonden/projekter/igangvaerende-projekter/muskel-og-skeletbesvaer</a:t>
            </a:r>
          </a:p>
          <a:p>
            <a:endParaRPr lang="da-DK" b="0" dirty="0" smtClean="0"/>
          </a:p>
          <a:p>
            <a:r>
              <a:rPr lang="da-DK" b="0" dirty="0" smtClean="0"/>
              <a:t>Rapporten fra 2010 om ”Fremtidens</a:t>
            </a:r>
            <a:r>
              <a:rPr lang="da-DK" b="0" baseline="0" dirty="0" smtClean="0"/>
              <a:t> arbejdsmiljø 2020” kan findes her:</a:t>
            </a:r>
          </a:p>
          <a:p>
            <a:endParaRPr lang="da-DK" b="0" baseline="0" dirty="0" smtClean="0"/>
          </a:p>
          <a:p>
            <a:r>
              <a:rPr lang="da-DK" b="0" baseline="0" dirty="0" smtClean="0"/>
              <a:t>https://arbejdstilsynet.dk/da/om%20arbejdstilsynet/analyser</a:t>
            </a:r>
          </a:p>
          <a:p>
            <a:endParaRPr lang="da-DK" b="0" baseline="0" dirty="0" smtClean="0"/>
          </a:p>
          <a:p>
            <a:endParaRPr lang="da-DK" b="0" baseline="0" dirty="0" smtClean="0"/>
          </a:p>
          <a:p>
            <a:endParaRPr lang="da-DK" b="0" dirty="0" smtClean="0"/>
          </a:p>
          <a:p>
            <a:endParaRPr lang="da-DK" b="0" dirty="0" smtClean="0"/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9698-A4DE-407B-9ABE-56E8C161C664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14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57EDA4-F008-4FFF-B9DB-66F6F5651F1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5862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70ABAB-30E5-4D5E-ABEC-5E7929494275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5568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5263" y="609600"/>
            <a:ext cx="1943100" cy="54260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5963" y="609600"/>
            <a:ext cx="5676900" cy="54260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C966D-E32B-47A0-B6D6-6136E238B3D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020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46CD9D-7D92-426C-8E79-0B633D75AD2F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1373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E7C30C-D3F6-4F5C-B904-871B85A1F74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96174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5963" y="1844675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78363" y="1844675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7C21D3-B01C-4613-B470-834A94761F36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8234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A18B53-F7B2-4914-9E69-1705BA57EED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0040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0B5372-7E4F-4D53-A0E2-0B625C49FA3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8999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763D5A-5A17-437A-BCF6-64DAAA07796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5592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A3D376-2DC8-4F57-9A1E-8F0CC89E4A5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5259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FA57EB-CA16-49D9-9665-CA4A63E618C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8824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OH-hoved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0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47775" y="609600"/>
            <a:ext cx="71802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05" tIns="44702" rIns="89405" bIns="44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titeltypografien i masteren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5963" y="1844675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05" tIns="44702" rIns="89405" bIns="44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teksttypografien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165850"/>
            <a:ext cx="19700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rgbClr val="CE004B"/>
              </a:buClr>
              <a:defRPr sz="1800" b="1">
                <a:solidFill>
                  <a:srgbClr val="002E8A"/>
                </a:solidFill>
                <a:latin typeface="+mn-lt"/>
              </a:defRPr>
            </a:lvl1pPr>
          </a:lstStyle>
          <a:p>
            <a:fld id="{A8511F1B-8D63-4101-BF0B-B4689C913E87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+mj-lt"/>
          <a:ea typeface="+mj-ea"/>
          <a:cs typeface="+mj-cs"/>
        </a:defRPr>
      </a:lvl1pPr>
      <a:lvl2pPr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2pPr>
      <a:lvl3pPr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3pPr>
      <a:lvl4pPr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4pPr>
      <a:lvl5pPr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5pPr>
      <a:lvl6pPr marL="457200"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6pPr>
      <a:lvl7pPr marL="914400"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7pPr>
      <a:lvl8pPr marL="1371600"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8pPr>
      <a:lvl9pPr marL="1828800" algn="ctr" defTabSz="893763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C0C45"/>
          </a:solidFill>
          <a:latin typeface="Garamond" pitchFamily="18" charset="0"/>
        </a:defRPr>
      </a:lvl9pPr>
    </p:titleStyle>
    <p:bodyStyle>
      <a:lvl1pPr marL="334963" indent="-334963" algn="l" defTabSz="893763" rtl="0" eaLnBrk="1" fontAlgn="base" hangingPunct="1">
        <a:spcBef>
          <a:spcPct val="20000"/>
        </a:spcBef>
        <a:spcAft>
          <a:spcPct val="0"/>
        </a:spcAft>
        <a:buClr>
          <a:srgbClr val="AC0C45"/>
        </a:buClr>
        <a:buChar char="•"/>
        <a:defRPr sz="3100">
          <a:solidFill>
            <a:srgbClr val="002E8A"/>
          </a:solidFill>
          <a:latin typeface="+mn-lt"/>
          <a:ea typeface="+mn-ea"/>
          <a:cs typeface="+mn-cs"/>
        </a:defRPr>
      </a:lvl1pPr>
      <a:lvl2pPr marL="727075" indent="-279400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Font typeface="Wingdings" pitchFamily="2" charset="2"/>
        <a:buChar char="§"/>
        <a:defRPr sz="2700">
          <a:solidFill>
            <a:srgbClr val="002E8A"/>
          </a:solidFill>
          <a:latin typeface="+mn-lt"/>
        </a:defRPr>
      </a:lvl2pPr>
      <a:lvl3pPr marL="1117600" indent="-223838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Char char="•"/>
        <a:defRPr sz="2400">
          <a:solidFill>
            <a:srgbClr val="002E8A"/>
          </a:solidFill>
          <a:latin typeface="+mn-lt"/>
        </a:defRPr>
      </a:lvl3pPr>
      <a:lvl4pPr marL="1527175" indent="-223838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Font typeface="Wingdings" pitchFamily="2" charset="2"/>
        <a:buChar char="§"/>
        <a:defRPr sz="2000">
          <a:solidFill>
            <a:srgbClr val="002E8A"/>
          </a:solidFill>
          <a:latin typeface="+mn-lt"/>
        </a:defRPr>
      </a:lvl4pPr>
      <a:lvl5pPr marL="1938338" indent="-225425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Char char="•"/>
        <a:defRPr sz="2000">
          <a:solidFill>
            <a:srgbClr val="002E8A"/>
          </a:solidFill>
          <a:latin typeface="+mn-lt"/>
        </a:defRPr>
      </a:lvl5pPr>
      <a:lvl6pPr marL="2395538" indent="-225425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Char char="•"/>
        <a:defRPr sz="2000">
          <a:solidFill>
            <a:srgbClr val="002E8A"/>
          </a:solidFill>
          <a:latin typeface="+mn-lt"/>
        </a:defRPr>
      </a:lvl6pPr>
      <a:lvl7pPr marL="2852738" indent="-225425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Char char="•"/>
        <a:defRPr sz="2000">
          <a:solidFill>
            <a:srgbClr val="002E8A"/>
          </a:solidFill>
          <a:latin typeface="+mn-lt"/>
        </a:defRPr>
      </a:lvl7pPr>
      <a:lvl8pPr marL="3309938" indent="-225425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Char char="•"/>
        <a:defRPr sz="2000">
          <a:solidFill>
            <a:srgbClr val="002E8A"/>
          </a:solidFill>
          <a:latin typeface="+mn-lt"/>
        </a:defRPr>
      </a:lvl8pPr>
      <a:lvl9pPr marL="3767138" indent="-225425" algn="l" defTabSz="893763" rtl="0" eaLnBrk="1" fontAlgn="base" hangingPunct="1">
        <a:spcBef>
          <a:spcPct val="20000"/>
        </a:spcBef>
        <a:spcAft>
          <a:spcPct val="0"/>
        </a:spcAft>
        <a:buClr>
          <a:srgbClr val="002E8A"/>
        </a:buClr>
        <a:buChar char="•"/>
        <a:defRPr sz="2000">
          <a:solidFill>
            <a:srgbClr val="002E8A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/>
            </a:r>
            <a:br>
              <a:rPr lang="da-DK" sz="4000" dirty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/>
              <a:t/>
            </a:r>
            <a:br>
              <a:rPr lang="da-DK" sz="4000" dirty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3600" dirty="0" smtClean="0"/>
              <a:t>Flere </a:t>
            </a:r>
            <a:r>
              <a:rPr lang="da-DK" sz="3600" dirty="0"/>
              <a:t>gode år </a:t>
            </a:r>
            <a:r>
              <a:rPr lang="da-DK" sz="3600" dirty="0" smtClean="0"/>
              <a:t>på arbejdsmarkedet</a:t>
            </a:r>
            <a:r>
              <a:rPr lang="da-DK" sz="3600" dirty="0"/>
              <a:t/>
            </a:r>
            <a:br>
              <a:rPr lang="da-DK" sz="3600" dirty="0"/>
            </a:br>
            <a:r>
              <a:rPr lang="da-DK" sz="3600" dirty="0"/>
              <a:t/>
            </a:r>
            <a:br>
              <a:rPr lang="da-DK" sz="3600" dirty="0"/>
            </a:br>
            <a:endParaRPr lang="da-DK" sz="3600" dirty="0"/>
          </a:p>
        </p:txBody>
      </p:sp>
      <p:sp>
        <p:nvSpPr>
          <p:cNvPr id="5" name="Rektangel 4"/>
          <p:cNvSpPr/>
          <p:nvPr/>
        </p:nvSpPr>
        <p:spPr>
          <a:xfrm>
            <a:off x="1187624" y="450248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a-DK" sz="1800" i="1" dirty="0" smtClean="0">
              <a:solidFill>
                <a:srgbClr val="002E8A"/>
              </a:solidFill>
            </a:endParaRPr>
          </a:p>
          <a:p>
            <a:pPr algn="ctr"/>
            <a:r>
              <a:rPr lang="da-DK" sz="1800" dirty="0" smtClean="0">
                <a:solidFill>
                  <a:srgbClr val="002E8A"/>
                </a:solidFill>
              </a:rPr>
              <a:t>Oplæg om Arbejdstilsynets dialog med virksomheder om sundhedsfremme på fyraftensmøde den 11. oktober  2017</a:t>
            </a:r>
            <a:endParaRPr lang="da-DK" sz="1800" dirty="0">
              <a:solidFill>
                <a:srgbClr val="002E8A"/>
              </a:solidFill>
            </a:endParaRPr>
          </a:p>
          <a:p>
            <a:pPr algn="ctr"/>
            <a:r>
              <a:rPr lang="da-DK" sz="1800" dirty="0">
                <a:solidFill>
                  <a:srgbClr val="002E8A"/>
                </a:solidFill>
              </a:rPr>
              <a:t> </a:t>
            </a:r>
            <a:r>
              <a:rPr lang="da-DK" sz="1800" dirty="0" smtClean="0">
                <a:solidFill>
                  <a:srgbClr val="002E8A"/>
                </a:solidFill>
              </a:rPr>
              <a:t>v/ Chefkonsulent Jens Klug Albertsen, Arbejdstilsynet Tilsynscenter Nord</a:t>
            </a:r>
            <a:endParaRPr lang="da-DK" sz="1800" dirty="0">
              <a:solidFill>
                <a:srgbClr val="002E8A"/>
              </a:solidFill>
            </a:endParaRPr>
          </a:p>
        </p:txBody>
      </p:sp>
      <p:sp>
        <p:nvSpPr>
          <p:cNvPr id="4" name="AutoShape 4" descr="Billedresultat for region midtjyl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66050"/>
            <a:ext cx="216024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3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Links til inspiration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 smtClean="0"/>
              <a:t>Arbejdstilsynets interne instruks IN 18-18 om dialog med virksomhederne om sundhedsfremme </a:t>
            </a:r>
          </a:p>
          <a:p>
            <a:endParaRPr lang="da-DK" sz="1400" dirty="0" smtClean="0"/>
          </a:p>
          <a:p>
            <a:r>
              <a:rPr lang="da-DK" sz="1400" dirty="0" smtClean="0"/>
              <a:t>Materialer </a:t>
            </a:r>
            <a:r>
              <a:rPr lang="da-DK" sz="1400" dirty="0"/>
              <a:t>fra </a:t>
            </a:r>
            <a:r>
              <a:rPr lang="da-DK" sz="1400" dirty="0" err="1"/>
              <a:t>Videncenter</a:t>
            </a:r>
            <a:r>
              <a:rPr lang="da-DK" sz="1400" dirty="0"/>
              <a:t> for arbejdsmiljø:</a:t>
            </a:r>
          </a:p>
          <a:p>
            <a:endParaRPr lang="da-DK" sz="1400" dirty="0"/>
          </a:p>
          <a:p>
            <a:r>
              <a:rPr lang="da-DK" sz="1400" dirty="0"/>
              <a:t>Om smerter i muskler og led: http://www.arbejdsmiljoviden.dk/Emner/Fysisk-arbejdsmiljoe/MSB</a:t>
            </a:r>
          </a:p>
          <a:p>
            <a:endParaRPr lang="da-DK" sz="1400" dirty="0"/>
          </a:p>
          <a:p>
            <a:r>
              <a:rPr lang="da-DK" sz="1400" dirty="0"/>
              <a:t>Hvad kan I gøre? http://</a:t>
            </a:r>
            <a:r>
              <a:rPr lang="da-DK" sz="1400" dirty="0" smtClean="0"/>
              <a:t>www.arbejdsmiljoviden.dk/Emner/Fysisk-arbejdsmiljoe/MSB/Hvad-kan-I-gore</a:t>
            </a:r>
          </a:p>
          <a:p>
            <a:endParaRPr lang="da-DK" sz="1400" dirty="0"/>
          </a:p>
          <a:p>
            <a:r>
              <a:rPr lang="da-DK" sz="1400" dirty="0" smtClean="0"/>
              <a:t>Om </a:t>
            </a:r>
            <a:r>
              <a:rPr lang="da-DK" sz="1400" dirty="0"/>
              <a:t>forandringer: http://www.arbejdsmiljoviden.dk/Emner/Psykosocialt-arbejdsmiljo/Forandringer</a:t>
            </a:r>
          </a:p>
          <a:p>
            <a:endParaRPr lang="da-DK" sz="1400" dirty="0"/>
          </a:p>
          <a:p>
            <a:r>
              <a:rPr lang="da-DK" sz="1400" dirty="0"/>
              <a:t>Pjece: Et godt psykisk arbejdsmiljø – når der sker forandringer på arbejdspladsen: http://viewer.zmags.com/publication/20c13262#/20c13262/1</a:t>
            </a:r>
          </a:p>
          <a:p>
            <a:pPr marL="0" indent="0">
              <a:buNone/>
            </a:pPr>
            <a:endParaRPr lang="da-DK" sz="1400" dirty="0"/>
          </a:p>
          <a:p>
            <a:r>
              <a:rPr lang="da-DK" sz="1400" dirty="0"/>
              <a:t>Om fastholdelse: http://www.arbejdsmiljoviden.dk/Emner/Psykosocialt-arbejdsmiljo/Fastholdelse</a:t>
            </a:r>
          </a:p>
          <a:p>
            <a:endParaRPr lang="da-DK" sz="1400" dirty="0"/>
          </a:p>
          <a:p>
            <a:r>
              <a:rPr lang="da-DK" sz="1400" dirty="0"/>
              <a:t>Pjece: Et godt psykisk arbejdsmiljø – når kollegaer skal inkluderes på arbejdspladsen: http://forandringoginklusion.amr.dk/Files/Dokumenter%20og%20publikationer/Forandring%20og%20Inklusion/Psykisk%20arbejdsmilj%C3%B8%20-%</a:t>
            </a:r>
            <a:r>
              <a:rPr lang="da-DK" sz="1400" dirty="0" smtClean="0"/>
              <a:t>20inklusion.pdf</a:t>
            </a:r>
          </a:p>
          <a:p>
            <a:pPr marL="0" indent="0">
              <a:buNone/>
            </a:pPr>
            <a:endParaRPr lang="da-DK" sz="1400" dirty="0"/>
          </a:p>
          <a:p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341586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7775" y="609600"/>
            <a:ext cx="7180263" cy="4475584"/>
          </a:xfrm>
        </p:spPr>
        <p:txBody>
          <a:bodyPr/>
          <a:lstStyle/>
          <a:p>
            <a:r>
              <a:rPr lang="da-DK" dirty="0" smtClean="0"/>
              <a:t>Tak for opmærksomheden</a:t>
            </a:r>
            <a:r>
              <a:rPr lang="da-DK" dirty="0" smtClean="0">
                <a:sym typeface="Wingdings"/>
              </a:rPr>
              <a:t>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07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 smtClean="0"/>
              <a:t>Oplægget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da-DK" altLang="da-DK" sz="2800" dirty="0" smtClean="0"/>
          </a:p>
          <a:p>
            <a:pPr>
              <a:lnSpc>
                <a:spcPct val="90000"/>
              </a:lnSpc>
            </a:pPr>
            <a:endParaRPr lang="da-DK" altLang="da-DK" sz="2800" dirty="0"/>
          </a:p>
          <a:p>
            <a:pPr>
              <a:lnSpc>
                <a:spcPct val="90000"/>
              </a:lnSpc>
            </a:pPr>
            <a:r>
              <a:rPr lang="da-DK" altLang="da-DK" sz="2800" dirty="0" smtClean="0"/>
              <a:t>Arbejdstilsynets tilbud om dialog med virksomheder om sundhedsfremme</a:t>
            </a:r>
          </a:p>
          <a:p>
            <a:pPr>
              <a:lnSpc>
                <a:spcPct val="90000"/>
              </a:lnSpc>
            </a:pPr>
            <a:r>
              <a:rPr lang="da-DK" altLang="da-DK" sz="2800" dirty="0" smtClean="0"/>
              <a:t>Eksempler på anbefalinger vedrørende sundhedsfremme</a:t>
            </a:r>
          </a:p>
          <a:p>
            <a:pPr>
              <a:lnSpc>
                <a:spcPct val="90000"/>
              </a:lnSpc>
            </a:pPr>
            <a:r>
              <a:rPr lang="da-DK" altLang="da-DK" sz="2800" dirty="0" smtClean="0"/>
              <a:t>Arbejdstilsynets </a:t>
            </a:r>
            <a:r>
              <a:rPr lang="da-DK" altLang="da-DK" sz="2800" dirty="0"/>
              <a:t>praksis</a:t>
            </a:r>
          </a:p>
          <a:p>
            <a:pPr>
              <a:lnSpc>
                <a:spcPct val="90000"/>
              </a:lnSpc>
            </a:pPr>
            <a:endParaRPr lang="da-DK" altLang="da-DK" sz="2800" dirty="0" smtClean="0"/>
          </a:p>
          <a:p>
            <a:pPr marL="0" indent="0">
              <a:lnSpc>
                <a:spcPct val="90000"/>
              </a:lnSpc>
              <a:buNone/>
            </a:pPr>
            <a:endParaRPr lang="da-DK" altLang="da-DK" sz="2800" dirty="0" smtClean="0"/>
          </a:p>
          <a:p>
            <a:pPr>
              <a:lnSpc>
                <a:spcPct val="90000"/>
              </a:lnSpc>
            </a:pPr>
            <a:endParaRPr lang="da-DK" alt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121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7344816" cy="1080120"/>
          </a:xfrm>
        </p:spPr>
        <p:txBody>
          <a:bodyPr/>
          <a:lstStyle/>
          <a:p>
            <a:r>
              <a:rPr lang="da-DK" dirty="0"/>
              <a:t>AT om sundhedsfremme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6872808" cy="165618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/>
              <a:t>L</a:t>
            </a:r>
            <a:r>
              <a:rPr lang="da-DK" sz="2800" dirty="0" smtClean="0"/>
              <a:t>ængere tid på arbejdsmarkedet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 smtClean="0"/>
              <a:t>AT-dialog om sundhedsfremme er et tilbud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 smtClean="0"/>
              <a:t>Omhandler stress og fremme af medarbejderes trivsel via forbedring af det psykiske arbejdsmiljø,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/>
              <a:t>s</a:t>
            </a:r>
            <a:r>
              <a:rPr lang="da-DK" sz="2800" dirty="0" smtClean="0"/>
              <a:t>tyrke kroppen via træning og bevægelse og med</a:t>
            </a:r>
            <a:r>
              <a:rPr lang="da-DK" sz="2800" dirty="0"/>
              <a:t> </a:t>
            </a:r>
            <a:r>
              <a:rPr lang="da-DK" sz="2800" dirty="0" smtClean="0"/>
              <a:t>fokus på (bl.a.) fastholdelse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/>
              <a:t>Arbejdstilsynet kan vejlede om sundhedsfremme, men </a:t>
            </a:r>
            <a:r>
              <a:rPr lang="da-DK" sz="2800" dirty="0" smtClean="0"/>
              <a:t>kontrollerer </a:t>
            </a:r>
            <a:r>
              <a:rPr lang="da-DK" sz="2800" dirty="0"/>
              <a:t>det </a:t>
            </a:r>
            <a:r>
              <a:rPr lang="da-DK" sz="2800" dirty="0" smtClean="0"/>
              <a:t>ikke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 smtClean="0"/>
              <a:t>Vigtigt: Tilbuddet om dialog</a:t>
            </a:r>
            <a:r>
              <a:rPr lang="da-DK" sz="2800" dirty="0" smtClean="0"/>
              <a:t> </a:t>
            </a:r>
            <a:r>
              <a:rPr lang="da-DK" sz="2800" dirty="0" smtClean="0"/>
              <a:t>ændrer </a:t>
            </a:r>
            <a:r>
              <a:rPr lang="da-DK" sz="2800" b="1" dirty="0" smtClean="0"/>
              <a:t>ikke</a:t>
            </a:r>
            <a:r>
              <a:rPr lang="da-DK" sz="2800" dirty="0" smtClean="0"/>
              <a:t> på </a:t>
            </a:r>
            <a:r>
              <a:rPr lang="da-DK" sz="2800" dirty="0" smtClean="0"/>
              <a:t>Arbejdstilsynets opgaver med at kontrollere arbejdsmiljøet</a:t>
            </a:r>
            <a:endParaRPr lang="da-DK" sz="2800" dirty="0" smtClean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411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</p:spPr>
        <p:txBody>
          <a:bodyPr/>
          <a:lstStyle/>
          <a:p>
            <a:r>
              <a:rPr lang="da-DK" dirty="0" smtClean="0"/>
              <a:t>Eksempler på hvad man kan gøre ved stress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Pauser på arbejdet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Håndterer konflikter, fokus på opgave- og ansvarsfordeling, god kommunikation og dialog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OBS på trivsel ved forandringer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Ved fastholdelse og inklusion af medarbejdere med nedsat arbejdsevne vigtigt med fokus på psykisk arbejdsmiljø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42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708601" cy="1019200"/>
          </a:xfrm>
        </p:spPr>
        <p:txBody>
          <a:bodyPr/>
          <a:lstStyle/>
          <a:p>
            <a:r>
              <a:rPr lang="da-DK" sz="4000" dirty="0" smtClean="0"/>
              <a:t>Forandringer</a:t>
            </a:r>
            <a:r>
              <a:rPr lang="da-DK" sz="4000" dirty="0"/>
              <a:t/>
            </a:r>
            <a:br>
              <a:rPr lang="da-DK" sz="4000" dirty="0"/>
            </a:b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Anbefalinger fra </a:t>
            </a:r>
            <a:r>
              <a:rPr lang="da-DK" dirty="0" err="1" smtClean="0"/>
              <a:t>Videncenter</a:t>
            </a:r>
            <a:r>
              <a:rPr lang="da-DK" dirty="0" smtClean="0"/>
              <a:t> for Arbejdsmiljø</a:t>
            </a:r>
          </a:p>
          <a:p>
            <a:r>
              <a:rPr lang="da-DK" dirty="0" smtClean="0"/>
              <a:t>Ledelsen  er </a:t>
            </a:r>
          </a:p>
          <a:p>
            <a:pPr lvl="1"/>
            <a:r>
              <a:rPr lang="da-DK" dirty="0" smtClean="0"/>
              <a:t>tydelig og </a:t>
            </a:r>
          </a:p>
          <a:p>
            <a:pPr lvl="1"/>
            <a:r>
              <a:rPr lang="da-DK" dirty="0" smtClean="0"/>
              <a:t>sikrer </a:t>
            </a:r>
            <a:r>
              <a:rPr lang="da-DK" dirty="0"/>
              <a:t>kommunikationen, involvering og støtte</a:t>
            </a:r>
          </a:p>
        </p:txBody>
      </p:sp>
    </p:spTree>
    <p:extLst>
      <p:ext uri="{BB962C8B-B14F-4D97-AF65-F5344CB8AC3E}">
        <p14:creationId xmlns:p14="http://schemas.microsoft.com/office/powerpoint/2010/main" val="142814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764705"/>
            <a:ext cx="7488832" cy="1152127"/>
          </a:xfrm>
        </p:spPr>
        <p:txBody>
          <a:bodyPr/>
          <a:lstStyle/>
          <a:p>
            <a:pPr algn="l"/>
            <a:r>
              <a:rPr lang="da-DK" sz="4000" dirty="0" smtClean="0"/>
              <a:t>Eksempler på at styrke kroppen gennem træning og bevægelse</a:t>
            </a:r>
            <a:endParaRPr lang="da-DK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584776" cy="343393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Fælles fysiske aktiviteter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Ved stillesiddende arbejde kan sættes ind med bevægelse og varierende arbejdsstillinger fx stående adfærd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Ved hårdt fysisk arbejde kan sættes ind med konditionstræning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260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7775" y="188640"/>
            <a:ext cx="7180263" cy="1152128"/>
          </a:xfrm>
        </p:spPr>
        <p:txBody>
          <a:bodyPr/>
          <a:lstStyle/>
          <a:p>
            <a:r>
              <a:rPr lang="da-DK" sz="4000" dirty="0" smtClean="0"/>
              <a:t>Smerter i muskler og led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5963" y="1124744"/>
            <a:ext cx="7772400" cy="4910931"/>
          </a:xfrm>
        </p:spPr>
        <p:txBody>
          <a:bodyPr/>
          <a:lstStyle/>
          <a:p>
            <a:r>
              <a:rPr lang="da-DK" dirty="0" smtClean="0"/>
              <a:t>Anbefalinger fra </a:t>
            </a:r>
            <a:r>
              <a:rPr lang="da-DK" dirty="0" err="1" smtClean="0"/>
              <a:t>Videncenter</a:t>
            </a:r>
            <a:r>
              <a:rPr lang="da-DK" dirty="0" smtClean="0"/>
              <a:t> </a:t>
            </a:r>
            <a:r>
              <a:rPr lang="da-DK" dirty="0" smtClean="0"/>
              <a:t>for arbejdsmiljø: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Holde </a:t>
            </a:r>
            <a:r>
              <a:rPr lang="da-DK" dirty="0"/>
              <a:t>kroppen i gang trods smerter og </a:t>
            </a:r>
            <a:r>
              <a:rPr lang="da-DK" dirty="0" smtClean="0"/>
              <a:t>få </a:t>
            </a:r>
            <a:r>
              <a:rPr lang="da-DK" dirty="0"/>
              <a:t>viden </a:t>
            </a:r>
            <a:r>
              <a:rPr lang="da-DK" dirty="0" smtClean="0"/>
              <a:t>om, </a:t>
            </a:r>
            <a:r>
              <a:rPr lang="da-DK" dirty="0"/>
              <a:t>at det stort set aldrig er </a:t>
            </a:r>
            <a:r>
              <a:rPr lang="da-DK" dirty="0" smtClean="0"/>
              <a:t>farligt</a:t>
            </a:r>
            <a:endParaRPr lang="da-DK" dirty="0"/>
          </a:p>
          <a:p>
            <a:r>
              <a:rPr lang="da-DK" dirty="0" smtClean="0"/>
              <a:t>Forebygge ved organisering</a:t>
            </a:r>
            <a:r>
              <a:rPr lang="da-DK" dirty="0"/>
              <a:t>, indretning, instruktion og brug af hjælpemidler</a:t>
            </a:r>
          </a:p>
          <a:p>
            <a:r>
              <a:rPr lang="da-DK" dirty="0" smtClean="0"/>
              <a:t>Lave </a:t>
            </a:r>
            <a:r>
              <a:rPr lang="da-DK" dirty="0"/>
              <a:t>øvelser – </a:t>
            </a:r>
            <a:r>
              <a:rPr lang="da-DK" dirty="0" smtClean="0"/>
              <a:t>bl.a</a:t>
            </a:r>
            <a:r>
              <a:rPr lang="da-DK" dirty="0"/>
              <a:t>. på baggrund af viden om den aldersbetingede muskelsvækkelse</a:t>
            </a:r>
            <a:r>
              <a:rPr lang="da-DK" dirty="0" smtClean="0"/>
              <a:t>,</a:t>
            </a:r>
          </a:p>
          <a:p>
            <a:r>
              <a:rPr lang="da-DK" dirty="0"/>
              <a:t>S</a:t>
            </a:r>
            <a:r>
              <a:rPr lang="da-DK" dirty="0" smtClean="0"/>
              <a:t>ikrer </a:t>
            </a:r>
            <a:r>
              <a:rPr lang="da-DK" dirty="0"/>
              <a:t>balance mellem kravene i arbejdet og den ansattes fysiske kapacitet og</a:t>
            </a:r>
          </a:p>
          <a:p>
            <a:r>
              <a:rPr lang="da-DK" dirty="0" smtClean="0"/>
              <a:t>Aftaler på arbejdspladsen om hensyn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203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/>
          <a:lstStyle/>
          <a:p>
            <a:r>
              <a:rPr lang="da-DK" dirty="0" smtClean="0"/>
              <a:t>OBS vedr. sundhedsfremme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 smtClean="0"/>
              <a:t>Vigtigt at være OBS på hvis arbejde med sundhedsfremme skal blive en succes: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Ledelsen skal tage ansvar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Ledelse og medarbejdere skal deltage i planlægningen, gennemførelsen og forankringen af initiativerne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Løbende fokus på sundhedsfremme fx ved drøftelse af strategi, arbejdsmiljø samt drift og økonomi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003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Arbejdstilsynets praksis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683568" y="1412776"/>
            <a:ext cx="61744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2E8A"/>
                </a:solidFill>
                <a:latin typeface="+mn-lt"/>
              </a:rPr>
              <a:t>Arbejdstilsynets r</a:t>
            </a:r>
            <a:r>
              <a:rPr lang="da-DK" dirty="0" smtClean="0">
                <a:solidFill>
                  <a:srgbClr val="002E8A"/>
                </a:solidFill>
                <a:latin typeface="+mn-lt"/>
              </a:rPr>
              <a:t>apport </a:t>
            </a:r>
            <a:r>
              <a:rPr lang="da-DK" dirty="0" smtClean="0">
                <a:solidFill>
                  <a:srgbClr val="002E8A"/>
                </a:solidFill>
                <a:latin typeface="+mn-lt"/>
              </a:rPr>
              <a:t>om ”Fremtidens arbejdsmiljø 2020” indeholder bl.a. beskrivelse af den aldrende arbejdsstyrke: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2E8A"/>
                </a:solidFill>
                <a:latin typeface="+mn-lt"/>
              </a:rPr>
              <a:t>Vanskeligt at vurdere de arbejdsmiljømæssige konsekvenser af at ansatte bliver længere tid på arbejdsmarkedet, men det kan være et </a:t>
            </a:r>
            <a:r>
              <a:rPr lang="da-DK" dirty="0" smtClean="0">
                <a:solidFill>
                  <a:srgbClr val="002E8A"/>
                </a:solidFill>
                <a:latin typeface="+mn-lt"/>
              </a:rPr>
              <a:t>fokusområde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2E8A"/>
                </a:solidFill>
                <a:latin typeface="+mn-lt"/>
              </a:rPr>
              <a:t>F</a:t>
            </a:r>
            <a:r>
              <a:rPr lang="da-DK" dirty="0" smtClean="0">
                <a:solidFill>
                  <a:srgbClr val="002E8A"/>
                </a:solidFill>
                <a:latin typeface="+mn-lt"/>
              </a:rPr>
              <a:t>orskning vil give ny viden</a:t>
            </a:r>
            <a:endParaRPr lang="da-DK" dirty="0" smtClean="0">
              <a:solidFill>
                <a:srgbClr val="002E8A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>
              <a:solidFill>
                <a:srgbClr val="002E8A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>
              <a:solidFill>
                <a:srgbClr val="002E8A"/>
              </a:solidFill>
              <a:latin typeface="+mn-lt"/>
            </a:endParaRPr>
          </a:p>
          <a:p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16234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3101</TotalTime>
  <Words>653</Words>
  <Application>Microsoft Office PowerPoint</Application>
  <PresentationFormat>Skærmshow (4:3)</PresentationFormat>
  <Paragraphs>99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blank</vt:lpstr>
      <vt:lpstr>    Flere gode år på arbejdsmarkedet  </vt:lpstr>
      <vt:lpstr>Oplægget</vt:lpstr>
      <vt:lpstr>AT om sundhedsfremme</vt:lpstr>
      <vt:lpstr>Eksempler på hvad man kan gøre ved stress </vt:lpstr>
      <vt:lpstr>Forandringer </vt:lpstr>
      <vt:lpstr>Eksempler på at styrke kroppen gennem træning og bevægelse</vt:lpstr>
      <vt:lpstr>Smerter i muskler og led</vt:lpstr>
      <vt:lpstr>OBS vedr. sundhedsfremme</vt:lpstr>
      <vt:lpstr>Arbejdstilsynets praksis</vt:lpstr>
      <vt:lpstr>Links til inspiration</vt:lpstr>
      <vt:lpstr>Tak for opmærksomheden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Marianne Høier Gefke</dc:creator>
  <cp:lastModifiedBy>Jens Klug Albertsen</cp:lastModifiedBy>
  <cp:revision>240</cp:revision>
  <cp:lastPrinted>2017-10-11T12:16:58Z</cp:lastPrinted>
  <dcterms:created xsi:type="dcterms:W3CDTF">2015-01-14T08:49:57Z</dcterms:created>
  <dcterms:modified xsi:type="dcterms:W3CDTF">2017-10-23T06:58:52Z</dcterms:modified>
</cp:coreProperties>
</file>